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4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32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42ce6a450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742ce6a450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742ce6a450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5d5c669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5d5c669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5aca9b8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5aca9b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5ac9805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5ac9805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5ac9805d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5ac9805d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5ac9805d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5ac9805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5ac9805d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5ac9805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5b711cd5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5b711cd5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5b711cd5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5b711cd5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5b711cd5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5b711cd5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42ce6a450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742ce6a450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5b711cd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5b711cd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42ce6a450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742ce6a450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42ce6a450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742ce6a450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42ce6a450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742ce6a450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5d5c6699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5d5c6699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42ce6a450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742ce6a450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42ce6a450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42ce6a450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42ce6a450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42ce6a450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42ce6a450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742ce6a450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42ce6a450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742ce6a450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5ac980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5ac980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5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❑"/>
              <a:defRPr sz="2100"/>
            </a:lvl2pPr>
            <a:lvl3pPr indent="-3365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  <a:defRPr sz="1800"/>
            </a:lvl3pPr>
            <a:lvl4pPr indent="-2730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 sz="15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9841" y="741759"/>
            <a:ext cx="4392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5564982" y="0"/>
            <a:ext cx="357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29841" y="1543050"/>
            <a:ext cx="4392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2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rtl="0" algn="r">
              <a:buClr>
                <a:srgbClr val="888888"/>
              </a:buClr>
              <a:buSzPts val="900"/>
              <a:buFont typeface="Open Sans"/>
              <a:buNone/>
              <a:defRPr sz="9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bild">
  <p:cSld name="Rubrikbild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225867" y="228839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25052"/>
              </a:buClr>
              <a:buSzPts val="2100"/>
              <a:buNone/>
              <a:defRPr sz="2100">
                <a:solidFill>
                  <a:srgbClr val="4250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0687" y="308110"/>
            <a:ext cx="5343427" cy="1486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7"/>
          <p:cNvGrpSpPr/>
          <p:nvPr/>
        </p:nvGrpSpPr>
        <p:grpSpPr>
          <a:xfrm>
            <a:off x="1652954" y="3820126"/>
            <a:ext cx="5462034" cy="780320"/>
            <a:chOff x="2148548" y="5068642"/>
            <a:chExt cx="7282712" cy="1040427"/>
          </a:xfrm>
        </p:grpSpPr>
        <p:pic>
          <p:nvPicPr>
            <p:cNvPr id="143" name="Google Shape;14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21357" y="5078339"/>
              <a:ext cx="800100" cy="96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46443" y="5107486"/>
              <a:ext cx="903732" cy="903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8548" y="5104374"/>
              <a:ext cx="791845" cy="93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83090" y="5078339"/>
              <a:ext cx="1319220" cy="1030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ositiv, svart" id="147" name="Google Shape;147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46162" y="5068642"/>
              <a:ext cx="1285098" cy="10404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vå innehållsdelar">
  <p:cSld name="1_Två innehållsdela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628650" y="934200"/>
            <a:ext cx="38862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 sz="1400"/>
            </a:lvl2pPr>
            <a:lvl3pPr indent="-2984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200"/>
            </a:lvl3pPr>
            <a:lvl4pPr indent="-2603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Char char="❑"/>
              <a:defRPr sz="1100"/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▪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2" type="body"/>
          </p:nvPr>
        </p:nvSpPr>
        <p:spPr>
          <a:xfrm>
            <a:off x="4629150" y="934200"/>
            <a:ext cx="38862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 sz="1400"/>
            </a:lvl2pPr>
            <a:lvl3pPr indent="-2984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200"/>
            </a:lvl3pPr>
            <a:lvl4pPr indent="-2603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Char char="❑"/>
              <a:defRPr sz="1100"/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▪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273845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52"/>
              </a:buClr>
              <a:buSzPts val="2700"/>
              <a:buFont typeface="Arial"/>
              <a:buNone/>
              <a:defRPr sz="2700">
                <a:solidFill>
                  <a:srgbClr val="4250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55" name="Google Shape;155;p28"/>
          <p:cNvGrpSpPr/>
          <p:nvPr/>
        </p:nvGrpSpPr>
        <p:grpSpPr>
          <a:xfrm>
            <a:off x="0" y="4606715"/>
            <a:ext cx="9144000" cy="536499"/>
            <a:chOff x="0" y="6142287"/>
            <a:chExt cx="9144000" cy="715332"/>
          </a:xfrm>
        </p:grpSpPr>
        <p:pic>
          <p:nvPicPr>
            <p:cNvPr id="156" name="Google Shape;156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6210000"/>
              <a:ext cx="9144000" cy="647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8"/>
            <p:cNvSpPr/>
            <p:nvPr/>
          </p:nvSpPr>
          <p:spPr>
            <a:xfrm>
              <a:off x="0" y="6142287"/>
              <a:ext cx="9144000" cy="45600"/>
            </a:xfrm>
            <a:prstGeom prst="rect">
              <a:avLst/>
            </a:prstGeom>
            <a:solidFill>
              <a:srgbClr val="1A8DA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742" y="4504034"/>
            <a:ext cx="2700001" cy="75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5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0" name="Google Shape;180;p3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2" name="Google Shape;182;p3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❑"/>
              <a:defRPr sz="2100"/>
            </a:lvl2pPr>
            <a:lvl3pPr indent="-3365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  <a:defRPr sz="1800"/>
            </a:lvl3pPr>
            <a:lvl4pPr indent="-2730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 sz="15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9" name="Google Shape;189;p3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629841" y="741759"/>
            <a:ext cx="4392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9"/>
          <p:cNvSpPr/>
          <p:nvPr>
            <p:ph idx="2" type="pic"/>
          </p:nvPr>
        </p:nvSpPr>
        <p:spPr>
          <a:xfrm>
            <a:off x="5564982" y="0"/>
            <a:ext cx="357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629841" y="1543050"/>
            <a:ext cx="4392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❑"/>
              <a:defRPr/>
            </a:lvl2pPr>
            <a:lvl3pPr indent="-3111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▪"/>
              <a:defRPr/>
            </a:lvl3pPr>
            <a:lvl4pPr indent="-2667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❑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6" name="Google Shape;20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636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5563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667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Char char="❑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667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Char char="❑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Background pattern&#10;&#10;Description automatically generated" id="162" name="Google Shape;162;p29"/>
          <p:cNvPicPr preferRelativeResize="0"/>
          <p:nvPr/>
        </p:nvPicPr>
        <p:blipFill rotWithShape="1">
          <a:blip r:embed="rId1">
            <a:alphaModFix/>
          </a:blip>
          <a:srcRect b="0" l="0" r="0" t="89462"/>
          <a:stretch/>
        </p:blipFill>
        <p:spPr>
          <a:xfrm>
            <a:off x="0" y="4748576"/>
            <a:ext cx="9144000" cy="4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5802" y="4623110"/>
            <a:ext cx="2239661" cy="62304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Svito-zar/wasp-2023-summer-school/tree/main/subsystem2_text-to-speech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github.com/Svito-zar/wasp-2023-summer-school/tree/main/subsystem3_gesture-generati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ubisoft/ubisoft-laforge-ZeroEGG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TeoNikolov/genea_visualizer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TeoNikolov/genea_visualizer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TeoNikolov/wasp-ss2023-gesgen" TargetMode="External"/><Relationship Id="rId4" Type="http://schemas.openxmlformats.org/officeDocument/2006/relationships/hyperlink" Target="http://129.192.81.237/" TargetMode="External"/><Relationship Id="rId5" Type="http://schemas.openxmlformats.org/officeDocument/2006/relationships/hyperlink" Target="http://129.192.83.172/" TargetMode="External"/><Relationship Id="rId6" Type="http://schemas.openxmlformats.org/officeDocument/2006/relationships/hyperlink" Target="http://localhost/" TargetMode="External"/><Relationship Id="rId7" Type="http://schemas.openxmlformats.org/officeDocument/2006/relationships/image" Target="../media/image30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vito-zar/wasp-2023-summer-school/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vito-zar/wasp-2023-summer-school/" TargetMode="External"/><Relationship Id="rId4" Type="http://schemas.openxmlformats.org/officeDocument/2006/relationships/hyperlink" Target="mailto:tnikolov@hotmail.com" TargetMode="External"/><Relationship Id="rId5" Type="http://schemas.openxmlformats.org/officeDocument/2006/relationships/hyperlink" Target="mailto:tsakovm@gmail.com" TargetMode="External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by40aaCbLpY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nvarava/wasp-2023-summer-school/blob/main-2/subsystem1_text-generation.md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2827" y="1069409"/>
            <a:ext cx="5398346" cy="150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3"/>
          <p:cNvSpPr txBox="1"/>
          <p:nvPr>
            <p:ph idx="1" type="subTitle"/>
          </p:nvPr>
        </p:nvSpPr>
        <p:spPr>
          <a:xfrm>
            <a:off x="341025" y="223917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E0E4E4"/>
                </a:solidFill>
              </a:rPr>
              <a:t>Tutorial</a:t>
            </a:r>
            <a:endParaRPr>
              <a:solidFill>
                <a:srgbClr val="E0E4E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Speech Generation</a:t>
            </a:r>
            <a:endParaRPr/>
          </a:p>
        </p:txBody>
      </p:sp>
      <p:sp>
        <p:nvSpPr>
          <p:cNvPr id="275" name="Google Shape;275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1 : Run speech synthesis model in Colab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2 </a:t>
            </a:r>
            <a:r>
              <a:rPr lang="en-GB"/>
              <a:t>: Multiple sentence synthesis per speaker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</a:t>
            </a:r>
            <a:r>
              <a:rPr lang="en-GB"/>
              <a:t>p 3 : Change speaker and change speaking rate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2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Tutorial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https://github.com/Svito-zar/wasp-2023-summer-school/tree/main/subsystem2_text-to-speech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277" name="Google Shape;277;p52"/>
          <p:cNvSpPr txBox="1"/>
          <p:nvPr/>
        </p:nvSpPr>
        <p:spPr>
          <a:xfrm>
            <a:off x="628650" y="2797700"/>
            <a:ext cx="30000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Completed using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-"/>
            </a:pPr>
            <a:r>
              <a:rPr lang="en-GB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Google Colab</a:t>
            </a:r>
            <a:endParaRPr/>
          </a:p>
        </p:txBody>
      </p:sp>
      <p:pic>
        <p:nvPicPr>
          <p:cNvPr id="278" name="Google Shape;2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350" y="177075"/>
            <a:ext cx="1583000" cy="1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2"/>
          <p:cNvSpPr txBox="1"/>
          <p:nvPr/>
        </p:nvSpPr>
        <p:spPr>
          <a:xfrm>
            <a:off x="7476300" y="1827750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Tutorial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Generation</a:t>
            </a:r>
            <a:endParaRPr/>
          </a:p>
        </p:txBody>
      </p:sp>
      <p:sp>
        <p:nvSpPr>
          <p:cNvPr id="285" name="Google Shape;285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1 : Motion generation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2 : Motion visualisation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3 : Export FBX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Completed using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 WASP web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 local web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Docker CLI</a:t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500" y="1268050"/>
            <a:ext cx="1914850" cy="19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Tutorial 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https://github.com/Svito-zar/wasp-2023-summer-school/tree/main/subsystem3_gesture-generation</a:t>
            </a:r>
            <a:endParaRPr sz="1200"/>
          </a:p>
        </p:txBody>
      </p:sp>
      <p:sp>
        <p:nvSpPr>
          <p:cNvPr id="288" name="Google Shape;288;p53"/>
          <p:cNvSpPr txBox="1"/>
          <p:nvPr/>
        </p:nvSpPr>
        <p:spPr>
          <a:xfrm>
            <a:off x="6883375" y="3182900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Tutorial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Generation : </a:t>
            </a:r>
            <a:r>
              <a:rPr lang="en-GB"/>
              <a:t>1. Motion generation</a:t>
            </a:r>
            <a:endParaRPr/>
          </a:p>
        </p:txBody>
      </p:sp>
      <p:sp>
        <p:nvSpPr>
          <p:cNvPr id="294" name="Google Shape;294;p54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ZeroEGGS (Saeed Ghorbani @ Ubisoft LaForge) </a:t>
            </a:r>
            <a:r>
              <a:rPr lang="en-GB" sz="1200">
                <a:solidFill>
                  <a:schemeClr val="dk1"/>
                </a:solidFill>
              </a:rPr>
              <a:t>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https://github.com/ubisoft/ubisoft-laforge-ZeroEGGS</a:t>
            </a:r>
            <a:endParaRPr sz="1200"/>
          </a:p>
        </p:txBody>
      </p:sp>
      <p:sp>
        <p:nvSpPr>
          <p:cNvPr id="295" name="Google Shape;295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Audio (.wav)</a:t>
            </a:r>
            <a:endParaRPr b="1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→ ZeroEGGS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→ Motion (.bvh)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Controls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19 styles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15 starting poses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Temperature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Seed</a:t>
            </a:r>
            <a:endParaRPr/>
          </a:p>
        </p:txBody>
      </p:sp>
      <p:pic>
        <p:nvPicPr>
          <p:cNvPr id="296" name="Google Shape;2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800" y="187625"/>
            <a:ext cx="1459100" cy="14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125" y="2080600"/>
            <a:ext cx="2574025" cy="23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4"/>
          <p:cNvPicPr preferRelativeResize="0"/>
          <p:nvPr/>
        </p:nvPicPr>
        <p:blipFill rotWithShape="1">
          <a:blip r:embed="rId6">
            <a:alphaModFix/>
          </a:blip>
          <a:srcRect b="22269" l="0" r="0" t="0"/>
          <a:stretch/>
        </p:blipFill>
        <p:spPr>
          <a:xfrm>
            <a:off x="7031975" y="2467475"/>
            <a:ext cx="651200" cy="19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4"/>
          <p:cNvPicPr preferRelativeResize="0"/>
          <p:nvPr/>
        </p:nvPicPr>
        <p:blipFill rotWithShape="1">
          <a:blip r:embed="rId7">
            <a:alphaModFix/>
          </a:blip>
          <a:srcRect b="44506" l="0" r="0" t="0"/>
          <a:stretch/>
        </p:blipFill>
        <p:spPr>
          <a:xfrm>
            <a:off x="7910000" y="2467477"/>
            <a:ext cx="814825" cy="19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4"/>
          <p:cNvSpPr txBox="1"/>
          <p:nvPr/>
        </p:nvSpPr>
        <p:spPr>
          <a:xfrm>
            <a:off x="7356075" y="1640425"/>
            <a:ext cx="17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ZeroEGGS repo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Generation : 2. Motion visualisation</a:t>
            </a:r>
            <a:endParaRPr/>
          </a:p>
        </p:txBody>
      </p:sp>
      <p:sp>
        <p:nvSpPr>
          <p:cNvPr id="306" name="Google Shape;306;p55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GENEA Challenge visualiser (2023)</a:t>
            </a:r>
            <a:r>
              <a:rPr lang="en-GB" sz="1200">
                <a:solidFill>
                  <a:schemeClr val="dk1"/>
                </a:solidFill>
              </a:rPr>
              <a:t>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https://github.com/TeoNikolov/genea_visualizer/</a:t>
            </a:r>
            <a:endParaRPr sz="1200"/>
          </a:p>
        </p:txBody>
      </p:sp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Audio (.wav) + Motion (.bvh)</a:t>
            </a:r>
            <a:endParaRPr b="1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→ GENEA Challenge visualiser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→ Video (.mp4)</a:t>
            </a:r>
            <a:endParaRPr/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250" y="187625"/>
            <a:ext cx="1496650" cy="14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100" y="2984634"/>
            <a:ext cx="2524317" cy="14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437" y="2686660"/>
            <a:ext cx="2310426" cy="173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0863" y="2686660"/>
            <a:ext cx="2310426" cy="173283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/>
        </p:nvSpPr>
        <p:spPr>
          <a:xfrm>
            <a:off x="7545025" y="1659425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Visualiser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Generation : 3. Export FBX</a:t>
            </a:r>
            <a:endParaRPr/>
          </a:p>
        </p:txBody>
      </p:sp>
      <p:sp>
        <p:nvSpPr>
          <p:cNvPr id="318" name="Google Shape;318;p56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GENEA Challenge visualiser (2023)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https://github.com/TeoNikolov/genea_visualizer/</a:t>
            </a:r>
            <a:endParaRPr sz="1200"/>
          </a:p>
        </p:txBody>
      </p:sp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Motion (.bvh)</a:t>
            </a:r>
            <a:endParaRPr b="1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→ GENEA Challenge visualiser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→ Motion (.fbx)</a:t>
            </a:r>
            <a:endParaRPr/>
          </a:p>
        </p:txBody>
      </p:sp>
      <p:pic>
        <p:nvPicPr>
          <p:cNvPr id="320" name="Google Shape;32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838" y="3006988"/>
            <a:ext cx="2524325" cy="113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250" y="187625"/>
            <a:ext cx="1496650" cy="14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/>
          <p:nvPr/>
        </p:nvSpPr>
        <p:spPr>
          <a:xfrm>
            <a:off x="7545025" y="1659425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Visualiser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Generation : Servers</a:t>
            </a:r>
            <a:endParaRPr/>
          </a:p>
        </p:txBody>
      </p:sp>
      <p:sp>
        <p:nvSpPr>
          <p:cNvPr id="328" name="Google Shape;328;p57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Gesture generation server (WASP SS 2023)</a:t>
            </a:r>
            <a:r>
              <a:rPr lang="en-GB" sz="1200">
                <a:solidFill>
                  <a:schemeClr val="dk1"/>
                </a:solidFill>
              </a:rPr>
              <a:t>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https://github.com/TeoNikolov/wasp-ss2023-gesgen</a:t>
            </a:r>
            <a:endParaRPr sz="1200"/>
          </a:p>
        </p:txBody>
      </p:sp>
      <p:sp>
        <p:nvSpPr>
          <p:cNvPr id="329" name="Google Shape;329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Production server</a:t>
            </a:r>
            <a:r>
              <a:rPr lang="en-GB"/>
              <a:t>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http://129.192.81.237/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Recommended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Faster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Development server</a:t>
            </a:r>
            <a:r>
              <a:rPr lang="en-GB"/>
              <a:t> 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http://129.192.83.172/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Backup plan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Uncertain availability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Local setup / Docker CLI</a:t>
            </a:r>
            <a:r>
              <a:rPr lang="en-GB"/>
              <a:t> 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http://localhost/</a:t>
            </a:r>
            <a:endParaRPr/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5425" y="209206"/>
            <a:ext cx="1622500" cy="160863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7482125" y="1817847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Server repo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425" y="2699138"/>
            <a:ext cx="1622500" cy="16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7"/>
          <p:cNvSpPr txBox="1"/>
          <p:nvPr/>
        </p:nvSpPr>
        <p:spPr>
          <a:xfrm>
            <a:off x="7482125" y="4321638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Tutorial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</a:t>
            </a:r>
            <a:endParaRPr/>
          </a:p>
        </p:txBody>
      </p:sp>
      <p:sp>
        <p:nvSpPr>
          <p:cNvPr id="339" name="Google Shape;339;p58"/>
          <p:cNvSpPr txBox="1"/>
          <p:nvPr>
            <p:ph idx="1" type="body"/>
          </p:nvPr>
        </p:nvSpPr>
        <p:spPr>
          <a:xfrm>
            <a:off x="743800" y="1333400"/>
            <a:ext cx="3698700" cy="381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plits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Teams of </a:t>
            </a:r>
            <a:r>
              <a:rPr b="1" lang="en-GB"/>
              <a:t>4-5</a:t>
            </a:r>
            <a:r>
              <a:rPr lang="en-GB"/>
              <a:t> students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Maximum </a:t>
            </a:r>
            <a:r>
              <a:rPr b="1" lang="en-GB"/>
              <a:t>6-7</a:t>
            </a:r>
            <a:r>
              <a:rPr lang="en-GB"/>
              <a:t> teams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Pick a </a:t>
            </a:r>
            <a:r>
              <a:rPr lang="en-GB"/>
              <a:t>cool </a:t>
            </a:r>
            <a:r>
              <a:rPr b="1" lang="en-GB"/>
              <a:t>team name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Have at least </a:t>
            </a:r>
            <a:r>
              <a:rPr b="1" lang="en-GB"/>
              <a:t>1 computer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 ARM-based CPU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When ready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Tell us your team name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give you a </a:t>
            </a:r>
            <a:r>
              <a:rPr b="1" lang="en-GB"/>
              <a:t>team ID</a:t>
            </a:r>
            <a:endParaRPr b="1"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5092625" y="1333400"/>
            <a:ext cx="3698700" cy="381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Teams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#1 - Algorithmic Amigos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#2 - VR WASP Wizards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#3 - Artificial Four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#4 - Quebec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#5 - Lucasfilm Ltd TM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Agenda</a:t>
            </a:r>
            <a:endParaRPr/>
          </a:p>
        </p:txBody>
      </p:sp>
      <p:sp>
        <p:nvSpPr>
          <p:cNvPr id="346" name="Google Shape;346;p59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Assignment repo</a:t>
            </a:r>
            <a:r>
              <a:rPr lang="en-GB" sz="1200">
                <a:solidFill>
                  <a:schemeClr val="dk1"/>
                </a:solidFill>
              </a:rPr>
              <a:t>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https://github.com/Svito-zar/wasp-2023-summer-school/</a:t>
            </a:r>
            <a:endParaRPr sz="1200"/>
          </a:p>
        </p:txBody>
      </p:sp>
      <p:sp>
        <p:nvSpPr>
          <p:cNvPr id="347" name="Google Shape;347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22580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Monday 15:30 - Presentation of assignment</a:t>
            </a:r>
            <a:br>
              <a:rPr lang="en-GB" sz="1600"/>
            </a:b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Tuesday 14:00 - 16:00 - Work on text generation tutorial </a:t>
            </a:r>
            <a:br>
              <a:rPr lang="en-GB" sz="1600"/>
            </a:b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Wednesday 10:00 - 12:00 - </a:t>
            </a:r>
            <a:r>
              <a:rPr lang="en-GB" sz="1600"/>
              <a:t>Work on text to speech tutorial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Wednesday 14:20 - 16:00 - Work on gesture generation tutorial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Wednesday 16:00 - 17:00 - Work on the tutorials</a:t>
            </a:r>
            <a:br>
              <a:rPr lang="en-GB" sz="1600"/>
            </a:b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Thursday 09:00 - 12:00 - Work on final assignment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-GB" sz="1600"/>
              <a:t>Thursday 12:00 - Submission deadline</a:t>
            </a:r>
            <a:br>
              <a:rPr b="1" lang="en-GB" sz="1600"/>
            </a:br>
            <a:endParaRPr b="1"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Friday 09:00 - 12:00 - Demo of your submissions in the 3D dome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/>
              <a:t>Rooms:</a:t>
            </a:r>
            <a:endParaRPr sz="1600"/>
          </a:p>
          <a:p>
            <a:pPr indent="-322580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floor 1 - Eckerberg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600"/>
              <a:t>floor 5 - Workshop area (Visualization Center)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i="1" lang="en-GB" sz="1600"/>
              <a:t>Tuesday</a:t>
            </a:r>
            <a:r>
              <a:rPr i="1" lang="en-GB" sz="1600"/>
              <a:t> 14-16 ; </a:t>
            </a:r>
            <a:r>
              <a:rPr b="1" i="1" lang="en-GB" sz="1600"/>
              <a:t>Thursday </a:t>
            </a:r>
            <a:r>
              <a:rPr i="1" lang="en-GB" sz="1600"/>
              <a:t>9-12</a:t>
            </a:r>
            <a:endParaRPr i="1" sz="1600"/>
          </a:p>
        </p:txBody>
      </p:sp>
      <p:sp>
        <p:nvSpPr>
          <p:cNvPr id="348" name="Google Shape;348;p59"/>
          <p:cNvSpPr txBox="1"/>
          <p:nvPr/>
        </p:nvSpPr>
        <p:spPr>
          <a:xfrm>
            <a:off x="7482125" y="1971752"/>
            <a:ext cx="1349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Assignment repo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075" y="113625"/>
            <a:ext cx="1805200" cy="1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Submission</a:t>
            </a:r>
            <a:endParaRPr/>
          </a:p>
        </p:txBody>
      </p:sp>
      <p:sp>
        <p:nvSpPr>
          <p:cNvPr id="355" name="Google Shape;355;p60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Assignment repo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https://github.com/Svito-zar/wasp-2023-summer-school/</a:t>
            </a:r>
            <a:endParaRPr sz="1200"/>
          </a:p>
        </p:txBody>
      </p:sp>
      <p:sp>
        <p:nvSpPr>
          <p:cNvPr id="356" name="Google Shape;356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600"/>
              <a:t>Full details available in the repo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Make sure to </a:t>
            </a:r>
            <a:r>
              <a:rPr b="1" lang="en-GB" sz="1600"/>
              <a:t>check again </a:t>
            </a:r>
            <a:r>
              <a:rPr lang="en-GB" sz="1600"/>
              <a:t>on Thursday morning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In case of changes…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/>
              <a:t>Submit to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tnikolov@hotmail.com</a:t>
            </a:r>
            <a:r>
              <a:rPr lang="en-GB" sz="1600"/>
              <a:t> OR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tsakovm@gmail.com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/>
              <a:t>In case of issues, reach out on Slack (or email):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Teodor Nikolov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Mihail Tsakov</a:t>
            </a:r>
            <a:endParaRPr sz="1600"/>
          </a:p>
        </p:txBody>
      </p:sp>
      <p:sp>
        <p:nvSpPr>
          <p:cNvPr id="357" name="Google Shape;357;p60"/>
          <p:cNvSpPr txBox="1"/>
          <p:nvPr/>
        </p:nvSpPr>
        <p:spPr>
          <a:xfrm>
            <a:off x="7482125" y="1971752"/>
            <a:ext cx="1349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Assignment repo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4075" y="113625"/>
            <a:ext cx="1805200" cy="1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2834024" y="1938950"/>
            <a:ext cx="347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628650" y="1268058"/>
            <a:ext cx="7886700" cy="110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-GB" sz="2600"/>
            </a:br>
            <a:r>
              <a:rPr b="1" lang="en-GB" sz="2600"/>
              <a:t>DEMO TIME</a:t>
            </a:r>
            <a:endParaRPr sz="2600"/>
          </a:p>
        </p:txBody>
      </p:sp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075" y="2128650"/>
            <a:ext cx="1173850" cy="11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628650" y="3845905"/>
            <a:ext cx="7886700" cy="37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Sit back &amp; relax</a:t>
            </a:r>
            <a:endParaRPr/>
          </a:p>
        </p:txBody>
      </p:sp>
      <p:sp>
        <p:nvSpPr>
          <p:cNvPr id="223" name="Google Shape;223;p44"/>
          <p:cNvSpPr txBox="1"/>
          <p:nvPr/>
        </p:nvSpPr>
        <p:spPr>
          <a:xfrm>
            <a:off x="2365950" y="4685800"/>
            <a:ext cx="4412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https://www.youtube.com/watch?v=by40aaCbLpY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325" y="3745886"/>
            <a:ext cx="1252650" cy="12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&#10;&#10;Description automatically generated" id="369" name="Google Shape;3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/>
        </p:nvSpPr>
        <p:spPr>
          <a:xfrm>
            <a:off x="2834024" y="1938950"/>
            <a:ext cx="347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light&#10;&#10;Description automatically generated" id="375" name="Google Shape;37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 txBox="1"/>
          <p:nvPr/>
        </p:nvSpPr>
        <p:spPr>
          <a:xfrm>
            <a:off x="2834024" y="1403606"/>
            <a:ext cx="347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02" y="4623110"/>
            <a:ext cx="2239661" cy="62304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4"/>
          <p:cNvSpPr txBox="1"/>
          <p:nvPr>
            <p:ph type="title"/>
          </p:nvPr>
        </p:nvSpPr>
        <p:spPr>
          <a:xfrm>
            <a:off x="389072" y="316530"/>
            <a:ext cx="6443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GB" sz="2400"/>
              <a:t>A few shapes</a:t>
            </a:r>
            <a:endParaRPr/>
          </a:p>
        </p:txBody>
      </p:sp>
      <p:pic>
        <p:nvPicPr>
          <p:cNvPr id="383" name="Google Shape;38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02" y="4634669"/>
            <a:ext cx="2239661" cy="623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81550" r="0" t="199"/>
          <a:stretch/>
        </p:blipFill>
        <p:spPr>
          <a:xfrm>
            <a:off x="6969869" y="-23117"/>
            <a:ext cx="2174131" cy="516661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/>
          <p:nvPr/>
        </p:nvSpPr>
        <p:spPr>
          <a:xfrm>
            <a:off x="389072" y="1841056"/>
            <a:ext cx="2001000" cy="4473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8193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2</a:t>
            </a:r>
            <a:endParaRPr sz="1100"/>
          </a:p>
        </p:txBody>
      </p:sp>
      <p:sp>
        <p:nvSpPr>
          <p:cNvPr id="386" name="Google Shape;386;p64"/>
          <p:cNvSpPr/>
          <p:nvPr/>
        </p:nvSpPr>
        <p:spPr>
          <a:xfrm>
            <a:off x="389072" y="1323518"/>
            <a:ext cx="2001000" cy="447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266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Text1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4"/>
          <p:cNvSpPr/>
          <p:nvPr/>
        </p:nvSpPr>
        <p:spPr>
          <a:xfrm>
            <a:off x="4698311" y="2618039"/>
            <a:ext cx="1037400" cy="1037400"/>
          </a:xfrm>
          <a:prstGeom prst="flowChartConnector">
            <a:avLst/>
          </a:prstGeom>
          <a:solidFill>
            <a:schemeClr val="lt1"/>
          </a:solidFill>
          <a:ln cap="flat" cmpd="sng" w="1047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64"/>
          <p:cNvSpPr/>
          <p:nvPr/>
        </p:nvSpPr>
        <p:spPr>
          <a:xfrm>
            <a:off x="3329408" y="2618039"/>
            <a:ext cx="1037400" cy="1037400"/>
          </a:xfrm>
          <a:prstGeom prst="flowChartConnector">
            <a:avLst/>
          </a:prstGeom>
          <a:solidFill>
            <a:schemeClr val="lt1"/>
          </a:solidFill>
          <a:ln cap="flat" cmpd="sng" w="1047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4"/>
          <p:cNvSpPr/>
          <p:nvPr/>
        </p:nvSpPr>
        <p:spPr>
          <a:xfrm>
            <a:off x="3206416" y="759107"/>
            <a:ext cx="1128900" cy="1128900"/>
          </a:xfrm>
          <a:prstGeom prst="flowChartConnector">
            <a:avLst/>
          </a:prstGeom>
          <a:solidFill>
            <a:srgbClr val="E0E4E4"/>
          </a:solidFill>
          <a:ln cap="flat" cmpd="sng" w="1047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5.5</a:t>
            </a:r>
            <a:endParaRPr b="0" i="0" sz="1800" u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Billion</a:t>
            </a:r>
            <a:endParaRPr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4"/>
          <p:cNvSpPr/>
          <p:nvPr/>
        </p:nvSpPr>
        <p:spPr>
          <a:xfrm>
            <a:off x="4658864" y="675376"/>
            <a:ext cx="1181100" cy="1181100"/>
          </a:xfrm>
          <a:prstGeom prst="flowChartConnector">
            <a:avLst/>
          </a:prstGeom>
          <a:solidFill>
            <a:schemeClr val="accent1"/>
          </a:solidFill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5.5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Billion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64"/>
          <p:cNvSpPr/>
          <p:nvPr/>
        </p:nvSpPr>
        <p:spPr>
          <a:xfrm>
            <a:off x="389072" y="3680731"/>
            <a:ext cx="2001000" cy="4473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8193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2</a:t>
            </a:r>
            <a:endParaRPr sz="1100"/>
          </a:p>
        </p:txBody>
      </p:sp>
      <p:grpSp>
        <p:nvGrpSpPr>
          <p:cNvPr id="392" name="Google Shape;392;p64"/>
          <p:cNvGrpSpPr/>
          <p:nvPr/>
        </p:nvGrpSpPr>
        <p:grpSpPr>
          <a:xfrm>
            <a:off x="388605" y="3128010"/>
            <a:ext cx="2004075" cy="620117"/>
            <a:chOff x="518140" y="4170680"/>
            <a:chExt cx="2672100" cy="826823"/>
          </a:xfrm>
        </p:grpSpPr>
        <p:sp>
          <p:nvSpPr>
            <p:cNvPr id="393" name="Google Shape;393;p64"/>
            <p:cNvSpPr/>
            <p:nvPr/>
          </p:nvSpPr>
          <p:spPr>
            <a:xfrm flipH="1">
              <a:off x="518140" y="4170680"/>
              <a:ext cx="2672100" cy="690900"/>
            </a:xfrm>
            <a:prstGeom prst="snip1Rect">
              <a:avLst>
                <a:gd fmla="val 30438" name="adj"/>
              </a:avLst>
            </a:prstGeom>
            <a:solidFill>
              <a:schemeClr val="accent1"/>
            </a:solidFill>
            <a:ln cap="flat" cmpd="sng" w="12700">
              <a:solidFill>
                <a:srgbClr val="12667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4"/>
            <p:cNvSpPr txBox="1"/>
            <p:nvPr/>
          </p:nvSpPr>
          <p:spPr>
            <a:xfrm>
              <a:off x="1460503" y="4330603"/>
              <a:ext cx="7875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1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/ Tutorial components</a:t>
            </a:r>
            <a:endParaRPr/>
          </a:p>
        </p:txBody>
      </p:sp>
      <p:sp>
        <p:nvSpPr>
          <p:cNvPr id="230" name="Google Shape;230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Text generation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Speech generation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Gestures generation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Resulting in a full conversation (text, speech and gestures) generated by Machine Learning.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/>
              <a:t>Note: Time is short - we will not code or train AI models.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236" name="Google Shape;236;p46"/>
          <p:cNvPicPr preferRelativeResize="0"/>
          <p:nvPr/>
        </p:nvPicPr>
        <p:blipFill rotWithShape="1">
          <a:blip r:embed="rId4">
            <a:alphaModFix/>
          </a:blip>
          <a:srcRect b="50494" l="11251" r="11943" t="23950"/>
          <a:stretch/>
        </p:blipFill>
        <p:spPr>
          <a:xfrm>
            <a:off x="1060450" y="1098549"/>
            <a:ext cx="7023101" cy="13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2827" y="1069409"/>
            <a:ext cx="5398346" cy="150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8"/>
          <p:cNvSpPr txBox="1"/>
          <p:nvPr/>
        </p:nvSpPr>
        <p:spPr>
          <a:xfrm>
            <a:off x="2834024" y="1938950"/>
            <a:ext cx="347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outdoor object, night sky&#10;&#10;Description automatically generated" id="253" name="Google Shape;2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/>
        </p:nvSpPr>
        <p:spPr>
          <a:xfrm>
            <a:off x="2834024" y="1938950"/>
            <a:ext cx="347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ene, light, laser, stage&#10;&#10;Description automatically generated" id="259" name="Google Shape;2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0"/>
          <p:cNvSpPr txBox="1"/>
          <p:nvPr/>
        </p:nvSpPr>
        <p:spPr>
          <a:xfrm>
            <a:off x="1651601" y="2341325"/>
            <a:ext cx="584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</a:rPr>
              <a:t>Gesture Generation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Generation</a:t>
            </a:r>
            <a:endParaRPr/>
          </a:p>
        </p:txBody>
      </p:sp>
      <p:sp>
        <p:nvSpPr>
          <p:cNvPr id="266" name="Google Shape;266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1 : Use public LLMs to create your story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2 : Create your characters and dialogues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Step 3 : Explore the limitations of LLMs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Complete in your browser using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OpenAI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Open-source LLMs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1"/>
          <p:cNvSpPr txBox="1"/>
          <p:nvPr/>
        </p:nvSpPr>
        <p:spPr>
          <a:xfrm>
            <a:off x="628650" y="4690950"/>
            <a:ext cx="7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Tutorial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https://github.com/anvarava/wasp-2023-summer-school/blob/main-2/subsystem1_text-generation.md</a:t>
            </a:r>
            <a:endParaRPr sz="1200"/>
          </a:p>
        </p:txBody>
      </p:sp>
      <p:sp>
        <p:nvSpPr>
          <p:cNvPr id="268" name="Google Shape;268;p51"/>
          <p:cNvSpPr txBox="1"/>
          <p:nvPr/>
        </p:nvSpPr>
        <p:spPr>
          <a:xfrm>
            <a:off x="6883375" y="2816275"/>
            <a:ext cx="134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Tutorial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300" y="884894"/>
            <a:ext cx="1847250" cy="18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WASP">
      <a:dk1>
        <a:srgbClr val="000000"/>
      </a:dk1>
      <a:lt1>
        <a:srgbClr val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WASP">
      <a:dk1>
        <a:srgbClr val="000000"/>
      </a:dk1>
      <a:lt1>
        <a:srgbClr val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